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66" r:id="rId2"/>
    <p:sldId id="257" r:id="rId3"/>
    <p:sldId id="295" r:id="rId4"/>
    <p:sldId id="293" r:id="rId5"/>
    <p:sldId id="258" r:id="rId6"/>
    <p:sldId id="276" r:id="rId7"/>
    <p:sldId id="278" r:id="rId8"/>
    <p:sldId id="262" r:id="rId9"/>
    <p:sldId id="279" r:id="rId10"/>
    <p:sldId id="264" r:id="rId11"/>
    <p:sldId id="265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9" r:id="rId27"/>
    <p:sldId id="296" r:id="rId28"/>
    <p:sldId id="290" r:id="rId2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57"/>
            <p14:sldId id="295"/>
            <p14:sldId id="293"/>
            <p14:sldId id="258"/>
            <p14:sldId id="276"/>
            <p14:sldId id="278"/>
            <p14:sldId id="262"/>
            <p14:sldId id="279"/>
            <p14:sldId id="264"/>
            <p14:sldId id="265"/>
            <p14:sldId id="280"/>
            <p14:sldId id="267"/>
            <p14:sldId id="268"/>
            <p14:sldId id="269"/>
            <p14:sldId id="270"/>
            <p14:sldId id="271"/>
            <p14:sldId id="272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2" autoAdjust="0"/>
    <p:restoredTop sz="89443"/>
  </p:normalViewPr>
  <p:slideViewPr>
    <p:cSldViewPr snapToGrid="0" snapToObjects="1">
      <p:cViewPr varScale="1">
        <p:scale>
          <a:sx n="106" d="100"/>
          <a:sy n="106" d="100"/>
        </p:scale>
        <p:origin x="101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2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ce27f7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8ce27f7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e27f7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e27f7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ce27f7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ce27f72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ce27f72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ce27f72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f9f457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8f9f457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1be16503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1be16503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21be16503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21be16503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ce27f72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ce27f72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8ce27f7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8ce27f7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ce27f72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ce27f72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37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f9f457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f9f457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ce27f72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ce27f72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8f9f457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8f9f4578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ce27f7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8ce27f72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7051dc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7051dc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ce27f72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ce27f72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ce27f7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ce27f72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ce27f72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ce27f72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ce27f7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ce27f7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8ce27f7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8ce27f7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21be16503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21be16503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e27f72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e27f72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forsec/RIT-DSCI-633-FD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Foundations of </a:t>
            </a:r>
            <a:br>
              <a:rPr lang="en-US" dirty="0"/>
            </a:br>
            <a:r>
              <a:rPr lang="en-US" dirty="0"/>
              <a:t>Data Science &amp; Analytics</a:t>
            </a:r>
            <a:br>
              <a:rPr lang="en-US" dirty="0"/>
            </a:br>
            <a:r>
              <a:rPr lang="en-US" sz="3200" dirty="0"/>
              <a:t>(DSCI 633, Fall 2022)</a:t>
            </a:r>
            <a:endParaRPr lang="en-US" dirty="0"/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971137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Nidhi Rastogi</a:t>
            </a:r>
          </a:p>
          <a:p>
            <a:pPr marL="0" indent="0" algn="ctr">
              <a:buNone/>
            </a:pPr>
            <a:r>
              <a:rPr lang="en-US" sz="2800" dirty="0"/>
              <a:t>Assistant Professor, GCCIS</a:t>
            </a:r>
          </a:p>
          <a:p>
            <a:pPr marL="0" indent="0" algn="ctr">
              <a:buNone/>
            </a:pPr>
            <a:r>
              <a:rPr lang="en-US" sz="2800" dirty="0"/>
              <a:t>Rochester Institute of Technology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August 25, 2022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09600" y="665633"/>
            <a:ext cx="112196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 (supervised learning)</a:t>
            </a:r>
            <a:endParaRPr dirty="0"/>
          </a:p>
        </p:txBody>
      </p:sp>
      <p:sp>
        <p:nvSpPr>
          <p:cNvPr id="156" name="Google Shape;156;p21"/>
          <p:cNvSpPr txBox="1"/>
          <p:nvPr/>
        </p:nvSpPr>
        <p:spPr>
          <a:xfrm>
            <a:off x="6331400" y="1936600"/>
            <a:ext cx="5860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Dependent Variable (Output)</a:t>
            </a:r>
            <a:endParaRPr dirty="0"/>
          </a:p>
        </p:txBody>
      </p:sp>
      <p:sp>
        <p:nvSpPr>
          <p:cNvPr id="157" name="Google Shape;157;p21"/>
          <p:cNvSpPr txBox="1"/>
          <p:nvPr/>
        </p:nvSpPr>
        <p:spPr>
          <a:xfrm>
            <a:off x="438333" y="1936600"/>
            <a:ext cx="57216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b="1" dirty="0"/>
              <a:t>Independent Variable (Input)</a:t>
            </a:r>
            <a:endParaRPr sz="3200" b="1" dirty="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33" y="2747167"/>
            <a:ext cx="1693104" cy="95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089133" y="29193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Cat</a:t>
            </a:r>
            <a:endParaRPr sz="320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87" y="3902100"/>
            <a:ext cx="1602607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089133" y="41385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Dog</a:t>
            </a:r>
            <a:endParaRPr sz="3200"/>
          </a:p>
        </p:txBody>
      </p:sp>
      <p:sp>
        <p:nvSpPr>
          <p:cNvPr id="162" name="Google Shape;162;p21"/>
          <p:cNvSpPr txBox="1"/>
          <p:nvPr/>
        </p:nvSpPr>
        <p:spPr>
          <a:xfrm>
            <a:off x="163933" y="35273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Train:</a:t>
            </a:r>
            <a:endParaRPr sz="3200" b="1"/>
          </a:p>
        </p:txBody>
      </p:sp>
      <p:sp>
        <p:nvSpPr>
          <p:cNvPr id="163" name="Google Shape;163;p21"/>
          <p:cNvSpPr txBox="1"/>
          <p:nvPr/>
        </p:nvSpPr>
        <p:spPr>
          <a:xfrm>
            <a:off x="252433" y="55167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Predict:</a:t>
            </a:r>
            <a:endParaRPr sz="3200" b="1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05" y="5286567"/>
            <a:ext cx="1899376" cy="1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089133" y="55167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?</a:t>
            </a:r>
            <a:endParaRPr sz="3200"/>
          </a:p>
        </p:txBody>
      </p:sp>
      <p:cxnSp>
        <p:nvCxnSpPr>
          <p:cNvPr id="166" name="Google Shape;166;p21"/>
          <p:cNvCxnSpPr>
            <a:endCxn id="159" idx="1"/>
          </p:cNvCxnSpPr>
          <p:nvPr/>
        </p:nvCxnSpPr>
        <p:spPr>
          <a:xfrm rot="10800000" flipH="1">
            <a:off x="5129133" y="3223367"/>
            <a:ext cx="19600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1"/>
          <p:cNvCxnSpPr>
            <a:endCxn id="161" idx="1"/>
          </p:cNvCxnSpPr>
          <p:nvPr/>
        </p:nvCxnSpPr>
        <p:spPr>
          <a:xfrm>
            <a:off x="5178333" y="4442567"/>
            <a:ext cx="191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1"/>
          <p:cNvCxnSpPr>
            <a:endCxn id="165" idx="1"/>
          </p:cNvCxnSpPr>
          <p:nvPr/>
        </p:nvCxnSpPr>
        <p:spPr>
          <a:xfrm rot="10800000" flipH="1">
            <a:off x="5260333" y="5820767"/>
            <a:ext cx="1828800" cy="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</a:t>
            </a:r>
            <a:endParaRPr dirty="0"/>
          </a:p>
        </p:txBody>
      </p:sp>
      <p:sp>
        <p:nvSpPr>
          <p:cNvPr id="174" name="Google Shape;174;p22"/>
          <p:cNvSpPr txBox="1"/>
          <p:nvPr/>
        </p:nvSpPr>
        <p:spPr>
          <a:xfrm>
            <a:off x="1752767" y="2910733"/>
            <a:ext cx="3209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Classification</a:t>
            </a:r>
            <a:r>
              <a:rPr lang="en" sz="3200"/>
              <a:t>:</a:t>
            </a:r>
            <a:endParaRPr sz="3200"/>
          </a:p>
          <a:p>
            <a:endParaRPr sz="3200"/>
          </a:p>
          <a:p>
            <a:r>
              <a:rPr lang="en" sz="3200" b="1"/>
              <a:t>Regression</a:t>
            </a:r>
            <a:r>
              <a:rPr lang="en" sz="3200"/>
              <a:t>: </a:t>
            </a:r>
            <a:endParaRPr sz="3200"/>
          </a:p>
        </p:txBody>
      </p:sp>
      <p:sp>
        <p:nvSpPr>
          <p:cNvPr id="175" name="Google Shape;175;p22"/>
          <p:cNvSpPr txBox="1"/>
          <p:nvPr/>
        </p:nvSpPr>
        <p:spPr>
          <a:xfrm>
            <a:off x="5308767" y="2910733"/>
            <a:ext cx="59108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Classes / Categories</a:t>
            </a:r>
            <a:endParaRPr sz="3200"/>
          </a:p>
          <a:p>
            <a:endParaRPr sz="32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</a:rPr>
              <a:t>Continuous Numbers</a:t>
            </a:r>
            <a:endParaRPr sz="3200"/>
          </a:p>
        </p:txBody>
      </p:sp>
      <p:sp>
        <p:nvSpPr>
          <p:cNvPr id="176" name="Google Shape;176;p22"/>
          <p:cNvSpPr txBox="1"/>
          <p:nvPr/>
        </p:nvSpPr>
        <p:spPr>
          <a:xfrm>
            <a:off x="6479533" y="1936600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Output</a:t>
            </a:r>
            <a:endParaRPr sz="3200" b="1"/>
          </a:p>
        </p:txBody>
      </p:sp>
      <p:cxnSp>
        <p:nvCxnSpPr>
          <p:cNvPr id="177" name="Google Shape;177;p22"/>
          <p:cNvCxnSpPr/>
          <p:nvPr/>
        </p:nvCxnSpPr>
        <p:spPr>
          <a:xfrm>
            <a:off x="1816700" y="2745900"/>
            <a:ext cx="77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5046348" y="2139648"/>
            <a:ext cx="0" cy="29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67" y="2764873"/>
            <a:ext cx="4399071" cy="24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86" name="Google Shape;186;p23"/>
          <p:cNvSpPr txBox="1"/>
          <p:nvPr/>
        </p:nvSpPr>
        <p:spPr>
          <a:xfrm>
            <a:off x="9244933" y="2462633"/>
            <a:ext cx="2180000" cy="3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Bird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Pig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Lion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 panose="020F0502020204030204" pitchFamily="34" charset="0"/>
                <a:cs typeface="Calibri" panose="020F0502020204030204" pitchFamily="34" charset="0"/>
              </a:rPr>
              <a:t>Image Classification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Modeling: Classification</a:t>
            </a:r>
            <a:endParaRPr dirty="0"/>
          </a:p>
        </p:txBody>
      </p:sp>
      <p:sp>
        <p:nvSpPr>
          <p:cNvPr id="193" name="Google Shape;193;p24"/>
          <p:cNvSpPr/>
          <p:nvPr/>
        </p:nvSpPr>
        <p:spPr>
          <a:xfrm>
            <a:off x="6236972" y="3639219"/>
            <a:ext cx="1896376" cy="836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94" name="Google Shape;194;p24"/>
          <p:cNvSpPr txBox="1"/>
          <p:nvPr/>
        </p:nvSpPr>
        <p:spPr>
          <a:xfrm>
            <a:off x="9239164" y="2972166"/>
            <a:ext cx="2395752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Neutral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252867" y="2972166"/>
            <a:ext cx="4124649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You have been working on this for months. 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I need to see your results, now!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Sentiment Analysis (NLP)</a:t>
            </a:r>
            <a:endParaRPr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Modeling: Regression</a:t>
            </a:r>
            <a:endParaRPr dirty="0"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3" y="2350885"/>
            <a:ext cx="6176435" cy="34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096000" y="3874167"/>
            <a:ext cx="1327484" cy="7468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04" name="Google Shape;204;p25"/>
          <p:cNvSpPr txBox="1"/>
          <p:nvPr/>
        </p:nvSpPr>
        <p:spPr>
          <a:xfrm>
            <a:off x="7600469" y="2652183"/>
            <a:ext cx="3227951" cy="276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 Jones Industrial Average (DJIA)</a:t>
            </a:r>
          </a:p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Dow Jones Transportation Average (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DJT) for January?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206719" y="1734047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Time Series Analysis</a:t>
            </a:r>
            <a:endParaRPr sz="32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2" name="Google Shape;212;p26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Score in Foundation of Data Science </a:t>
            </a:r>
            <a:endParaRPr sz="3200" dirty="0"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291000" y="2441051"/>
          <a:ext cx="5805000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Name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Gender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GRE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Coding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Emily Wang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James Bond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6"/>
          <p:cNvSpPr/>
          <p:nvPr/>
        </p:nvSpPr>
        <p:spPr>
          <a:xfrm>
            <a:off x="2286000" y="2246923"/>
            <a:ext cx="1354400" cy="36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5" name="Google Shape;215;p26"/>
          <p:cNvSpPr txBox="1"/>
          <p:nvPr/>
        </p:nvSpPr>
        <p:spPr>
          <a:xfrm>
            <a:off x="6829000" y="2441067"/>
            <a:ext cx="15644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CC0000"/>
                </a:solidFill>
              </a:rPr>
              <a:t>Bias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235400" y="2441067"/>
            <a:ext cx="34716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CC0000"/>
                </a:solidFill>
              </a:rPr>
              <a:t>Problem?</a:t>
            </a:r>
            <a:endParaRPr sz="4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0;p20">
            <a:extLst>
              <a:ext uri="{FF2B5EF4-FFF2-40B4-BE49-F238E27FC236}">
                <a16:creationId xmlns:a16="http://schemas.microsoft.com/office/drawing/2014/main" id="{998BF841-A8CB-5591-59D8-60377D640F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0">
            <a:extLst>
              <a:ext uri="{FF2B5EF4-FFF2-40B4-BE49-F238E27FC236}">
                <a16:creationId xmlns:a16="http://schemas.microsoft.com/office/drawing/2014/main" id="{CCDC4B43-58D7-78FA-B54E-90187532DDDA}"/>
              </a:ext>
            </a:extLst>
          </p:cNvPr>
          <p:cNvSpPr txBox="1">
            <a:spLocks/>
          </p:cNvSpPr>
          <p:nvPr/>
        </p:nvSpPr>
        <p:spPr>
          <a:xfrm>
            <a:off x="4880810" y="349057"/>
            <a:ext cx="224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defTabSz="609585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Tasks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dirty="0"/>
              <a:t>Clustering (unsupervised learning)</a:t>
            </a:r>
            <a:endParaRPr dirty="0"/>
          </a:p>
        </p:txBody>
      </p:sp>
      <p:sp>
        <p:nvSpPr>
          <p:cNvPr id="228" name="Google Shape;228;p28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3965667" y="2310634"/>
            <a:ext cx="4604800" cy="2671033"/>
            <a:chOff x="2974250" y="1732975"/>
            <a:chExt cx="3453600" cy="2003275"/>
          </a:xfrm>
        </p:grpSpPr>
        <p:cxnSp>
          <p:nvCxnSpPr>
            <p:cNvPr id="236" name="Google Shape;236;p28"/>
            <p:cNvCxnSpPr/>
            <p:nvPr/>
          </p:nvCxnSpPr>
          <p:spPr>
            <a:xfrm>
              <a:off x="2974250" y="1745225"/>
              <a:ext cx="345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8"/>
            <p:cNvCxnSpPr/>
            <p:nvPr/>
          </p:nvCxnSpPr>
          <p:spPr>
            <a:xfrm rot="10800000">
              <a:off x="6415550" y="1745150"/>
              <a:ext cx="0" cy="199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8"/>
            <p:cNvCxnSpPr/>
            <p:nvPr/>
          </p:nvCxnSpPr>
          <p:spPr>
            <a:xfrm rot="10800000">
              <a:off x="2974250" y="1732975"/>
              <a:ext cx="0" cy="1081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>
              <a:off x="2986425" y="2802175"/>
              <a:ext cx="1671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>
              <a:off x="4645750" y="2802200"/>
              <a:ext cx="0" cy="92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>
              <a:off x="4645750" y="3711675"/>
              <a:ext cx="1782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dirty="0"/>
              <a:t>Clustering (unsupervised learning)</a:t>
            </a:r>
            <a:endParaRPr dirty="0"/>
          </a:p>
        </p:txBody>
      </p:sp>
      <p:sp>
        <p:nvSpPr>
          <p:cNvPr id="247" name="Google Shape;247;p29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3588767" y="3719867"/>
            <a:ext cx="5407600" cy="13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AF5FE-94CA-4EAB-A0D7-B59231C798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Clustering (objectives)</a:t>
            </a:r>
            <a:endParaRPr dirty="0"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  <a:grayscl/>
          </a:blip>
          <a:stretch>
            <a:fillRect/>
          </a:stretch>
        </p:blipFill>
        <p:spPr>
          <a:xfrm>
            <a:off x="1508801" y="1507414"/>
            <a:ext cx="9174399" cy="471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Instructor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Ph.D. in Computer Science, Rensselaer Polytechnic Institute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M.S. in Computer Science, University of Cincinnati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Bachelors in Information Technology , Delhi University, India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Worked at GE Global Research, Verizon in Engineering &amp; Research positions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Interned at Yahoo, IBM Zurich, BBN Raytheon, GE Global Research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Research Interests - Machine learning, Graphs, Security, Autonomous Vehicles, Large distributed networks…			</a:t>
            </a:r>
            <a:endParaRPr dirty="0"/>
          </a:p>
          <a:p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Clustering (applications)</a:t>
            </a:r>
            <a:endParaRPr dirty="0"/>
          </a:p>
        </p:txBody>
      </p:sp>
      <p:sp>
        <p:nvSpPr>
          <p:cNvPr id="266" name="Google Shape;266;p31"/>
          <p:cNvSpPr/>
          <p:nvPr/>
        </p:nvSpPr>
        <p:spPr>
          <a:xfrm>
            <a:off x="5533858" y="3657599"/>
            <a:ext cx="1124284" cy="6867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67" name="Google Shape;267;p31"/>
          <p:cNvGraphicFramePr/>
          <p:nvPr>
            <p:extLst>
              <p:ext uri="{D42A27DB-BD31-4B8C-83A1-F6EECF244321}">
                <p14:modId xmlns:p14="http://schemas.microsoft.com/office/powerpoint/2010/main" val="128871064"/>
              </p:ext>
            </p:extLst>
          </p:nvPr>
        </p:nvGraphicFramePr>
        <p:xfrm>
          <a:off x="1046747" y="3092637"/>
          <a:ext cx="4126832" cy="1975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09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1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User ID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Titanic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Die Hard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Avatar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001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002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No</a:t>
                      </a:r>
                      <a:endParaRPr sz="24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Yes</a:t>
                      </a:r>
                      <a:endParaRPr sz="18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8" name="Google Shape;268;p31"/>
          <p:cNvSpPr txBox="1"/>
          <p:nvPr/>
        </p:nvSpPr>
        <p:spPr>
          <a:xfrm>
            <a:off x="6930190" y="3050824"/>
            <a:ext cx="3414596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Groups of users that like similar movies </a:t>
            </a:r>
            <a:endParaRPr sz="32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728898" y="2916419"/>
            <a:ext cx="4028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Area soccer players earn all-state selections.</a:t>
            </a:r>
            <a:endParaRPr sz="3200" dirty="0"/>
          </a:p>
        </p:txBody>
      </p:sp>
      <p:sp>
        <p:nvSpPr>
          <p:cNvPr id="274" name="Google Shape;274;p32"/>
          <p:cNvSpPr/>
          <p:nvPr/>
        </p:nvSpPr>
        <p:spPr>
          <a:xfrm>
            <a:off x="5101389" y="3349417"/>
            <a:ext cx="1568928" cy="7649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75" name="Google Shape;275;p32"/>
          <p:cNvGraphicFramePr/>
          <p:nvPr>
            <p:extLst>
              <p:ext uri="{D42A27DB-BD31-4B8C-83A1-F6EECF244321}">
                <p14:modId xmlns:p14="http://schemas.microsoft.com/office/powerpoint/2010/main" val="1494773635"/>
              </p:ext>
            </p:extLst>
          </p:nvPr>
        </p:nvGraphicFramePr>
        <p:xfrm>
          <a:off x="6982934" y="2807067"/>
          <a:ext cx="4254562" cy="16085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5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Sports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Politics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News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Movie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0.4</a:t>
                      </a:r>
                      <a:endParaRPr sz="20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0.18</a:t>
                      </a:r>
                      <a:endParaRPr sz="20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0.4</a:t>
                      </a:r>
                      <a:endParaRPr sz="2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0.02</a:t>
                      </a:r>
                      <a:endParaRPr sz="20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" name="Google Shape;276;p32"/>
          <p:cNvSpPr txBox="1"/>
          <p:nvPr/>
        </p:nvSpPr>
        <p:spPr>
          <a:xfrm>
            <a:off x="726267" y="19068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Topic Modeling</a:t>
            </a:r>
            <a:endParaRPr sz="3200" b="1"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Clustering (applications)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0;p20">
            <a:extLst>
              <a:ext uri="{FF2B5EF4-FFF2-40B4-BE49-F238E27FC236}">
                <a16:creationId xmlns:a16="http://schemas.microsoft.com/office/drawing/2014/main" id="{5A0DCB1E-BC4F-5C51-3C7B-4C46A63CF4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0">
            <a:extLst>
              <a:ext uri="{FF2B5EF4-FFF2-40B4-BE49-F238E27FC236}">
                <a16:creationId xmlns:a16="http://schemas.microsoft.com/office/drawing/2014/main" id="{8BDB867F-C051-2943-36CC-485C90E7A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0810" y="349057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Tasks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Association Rule Learning</a:t>
            </a:r>
            <a:endParaRPr dirty="0"/>
          </a:p>
        </p:txBody>
      </p:sp>
      <p:sp>
        <p:nvSpPr>
          <p:cNvPr id="289" name="Google Shape;289;p34"/>
          <p:cNvSpPr/>
          <p:nvPr/>
        </p:nvSpPr>
        <p:spPr>
          <a:xfrm>
            <a:off x="6096000" y="3077884"/>
            <a:ext cx="1364916" cy="7829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90" name="Google Shape;290;p34"/>
          <p:cNvGraphicFramePr/>
          <p:nvPr>
            <p:extLst>
              <p:ext uri="{D42A27DB-BD31-4B8C-83A1-F6EECF244321}">
                <p14:modId xmlns:p14="http://schemas.microsoft.com/office/powerpoint/2010/main" val="988646543"/>
              </p:ext>
            </p:extLst>
          </p:nvPr>
        </p:nvGraphicFramePr>
        <p:xfrm>
          <a:off x="1203158" y="2441051"/>
          <a:ext cx="4605908" cy="21799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6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66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User ID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Titanic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Die Hard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Avatar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001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6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002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No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Yes</a:t>
                      </a:r>
                      <a:endParaRPr sz="18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" name="Google Shape;291;p34"/>
          <p:cNvSpPr txBox="1"/>
          <p:nvPr/>
        </p:nvSpPr>
        <p:spPr>
          <a:xfrm>
            <a:off x="7624532" y="2305941"/>
            <a:ext cx="3860799" cy="247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People who watched Titanic will also watch Avatar</a:t>
            </a:r>
            <a:endParaRPr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0;p20">
            <a:extLst>
              <a:ext uri="{FF2B5EF4-FFF2-40B4-BE49-F238E27FC236}">
                <a16:creationId xmlns:a16="http://schemas.microsoft.com/office/drawing/2014/main" id="{C596209B-8804-1097-6683-0A029D0696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0">
            <a:extLst>
              <a:ext uri="{FF2B5EF4-FFF2-40B4-BE49-F238E27FC236}">
                <a16:creationId xmlns:a16="http://schemas.microsoft.com/office/drawing/2014/main" id="{BB779B67-5B6C-66CD-F5F3-871CBBC29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0810" y="349057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Tasks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Anomaly Detection</a:t>
            </a:r>
            <a:endParaRPr dirty="0"/>
          </a:p>
        </p:txBody>
      </p:sp>
      <p:graphicFrame>
        <p:nvGraphicFramePr>
          <p:cNvPr id="303" name="Google Shape;303;p36"/>
          <p:cNvGraphicFramePr/>
          <p:nvPr>
            <p:extLst>
              <p:ext uri="{D42A27DB-BD31-4B8C-83A1-F6EECF244321}">
                <p14:modId xmlns:p14="http://schemas.microsoft.com/office/powerpoint/2010/main" val="656613576"/>
              </p:ext>
            </p:extLst>
          </p:nvPr>
        </p:nvGraphicFramePr>
        <p:xfrm>
          <a:off x="428900" y="2538751"/>
          <a:ext cx="11334199" cy="19824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1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Purchase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11/03/2019</a:t>
                      </a:r>
                      <a:endParaRPr sz="24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11/13/2019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11/23/2019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12/04/2019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4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001</a:t>
                      </a:r>
                      <a:endParaRPr sz="24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Titanic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Avatar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Die Hard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Aliens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Hunter </a:t>
                      </a:r>
                      <a:endParaRPr sz="2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X</a:t>
                      </a:r>
                      <a:endParaRPr sz="2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 Hunter</a:t>
                      </a:r>
                      <a:endParaRPr sz="24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" name="Google Shape;304;p36"/>
          <p:cNvSpPr/>
          <p:nvPr/>
        </p:nvSpPr>
        <p:spPr>
          <a:xfrm>
            <a:off x="9847400" y="2090600"/>
            <a:ext cx="2051600" cy="2938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Preparation for HomeWorks and Project</a:t>
            </a:r>
            <a:endParaRPr dirty="0"/>
          </a:p>
        </p:txBody>
      </p:sp>
      <p:sp>
        <p:nvSpPr>
          <p:cNvPr id="317" name="Google Shape;317;p38"/>
          <p:cNvSpPr txBox="1"/>
          <p:nvPr/>
        </p:nvSpPr>
        <p:spPr>
          <a:xfrm>
            <a:off x="704302" y="1837247"/>
            <a:ext cx="10333200" cy="1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GitHub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 : </a:t>
            </a:r>
            <a:r>
              <a:rPr lang="en-US" sz="3200" dirty="0">
                <a:hlinkClick r:id="rId3"/>
              </a:rPr>
              <a:t>https://github.com/aiforsec/RIT-DSCI-633-FDS</a:t>
            </a:r>
            <a:endParaRPr lang="en-US" sz="3200" dirty="0"/>
          </a:p>
          <a:p>
            <a:r>
              <a:rPr lang="en-US" sz="3200" dirty="0"/>
              <a:t>4. Slack Channel for the course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172223" y="544927"/>
            <a:ext cx="6421082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Python Quiz – Class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209B0-7969-C5A3-88EB-19EDA94CF442}"/>
              </a:ext>
            </a:extLst>
          </p:cNvPr>
          <p:cNvSpPr txBox="1"/>
          <p:nvPr/>
        </p:nvSpPr>
        <p:spPr>
          <a:xfrm>
            <a:off x="433137" y="1549485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 Average: 68.67%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18802-AE4B-4E5E-B8B8-08DF0D126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81" b="25854"/>
          <a:stretch/>
        </p:blipFill>
        <p:spPr>
          <a:xfrm>
            <a:off x="681788" y="2863460"/>
            <a:ext cx="6525128" cy="32316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3DD0B-D53C-D3E5-25BE-728E52DE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058" y="228597"/>
            <a:ext cx="3571282" cy="649144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3B06073-DB22-892C-04E9-821C1BD9F847}"/>
              </a:ext>
            </a:extLst>
          </p:cNvPr>
          <p:cNvSpPr/>
          <p:nvPr/>
        </p:nvSpPr>
        <p:spPr>
          <a:xfrm>
            <a:off x="8419058" y="2959768"/>
            <a:ext cx="3571282" cy="3760275"/>
          </a:xfrm>
          <a:prstGeom prst="frame">
            <a:avLst>
              <a:gd name="adj1" fmla="val 138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TA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 err="1"/>
              <a:t>Addl</a:t>
            </a:r>
            <a:r>
              <a:rPr lang="en-US" dirty="0"/>
              <a:t> Tariq	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MS Data Science,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TA Hours, email on class GitHub webpage</a:t>
            </a:r>
            <a:endParaRPr lang="en-US" sz="3200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Also available outside of office hours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sz="1800" dirty="0"/>
              <a:t>Only by appointment – contact on slack or email</a:t>
            </a:r>
          </a:p>
        </p:txBody>
      </p:sp>
      <p:pic>
        <p:nvPicPr>
          <p:cNvPr id="1026" name="Picture 2" descr="Profile photo for at1816">
            <a:extLst>
              <a:ext uri="{FF2B5EF4-FFF2-40B4-BE49-F238E27FC236}">
                <a16:creationId xmlns:a16="http://schemas.microsoft.com/office/drawing/2014/main" id="{5D8BD50F-164D-050E-2C6C-64E057E9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86" y="1916164"/>
            <a:ext cx="3338286" cy="33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4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0" dirty="0"/>
              <a:t>Data Mining is Everywhere</a:t>
            </a:r>
            <a:endParaRPr b="0" dirty="0"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700" y="2219401"/>
            <a:ext cx="863600" cy="85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16236-CCA2-089C-6E7C-EB4BCC669406}"/>
              </a:ext>
            </a:extLst>
          </p:cNvPr>
          <p:cNvGrpSpPr/>
          <p:nvPr/>
        </p:nvGrpSpPr>
        <p:grpSpPr>
          <a:xfrm>
            <a:off x="667649" y="1761082"/>
            <a:ext cx="3014008" cy="2260331"/>
            <a:chOff x="667649" y="1761082"/>
            <a:chExt cx="3014008" cy="2260331"/>
          </a:xfrm>
        </p:grpSpPr>
        <p:sp>
          <p:nvSpPr>
            <p:cNvPr id="3" name="Google Shape;116;p15">
              <a:extLst>
                <a:ext uri="{FF2B5EF4-FFF2-40B4-BE49-F238E27FC236}">
                  <a16:creationId xmlns:a16="http://schemas.microsoft.com/office/drawing/2014/main" id="{D47390D0-6B94-52F0-BA75-364F1B579A20}"/>
                </a:ext>
              </a:extLst>
            </p:cNvPr>
            <p:cNvSpPr txBox="1"/>
            <p:nvPr/>
          </p:nvSpPr>
          <p:spPr>
            <a:xfrm>
              <a:off x="1126853" y="3589413"/>
              <a:ext cx="2095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Cybersecurity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50" name="Picture 2" descr="What Is Cybersecurity? Definition &amp; Types | Fortinet">
              <a:extLst>
                <a:ext uri="{FF2B5EF4-FFF2-40B4-BE49-F238E27FC236}">
                  <a16:creationId xmlns:a16="http://schemas.microsoft.com/office/drawing/2014/main" id="{FB009511-41E2-EA9C-A65B-F040B1DFD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49" y="1761082"/>
              <a:ext cx="3014008" cy="18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CC17B8-C14E-E0F9-4E67-ADDED391C20C}"/>
              </a:ext>
            </a:extLst>
          </p:cNvPr>
          <p:cNvGrpSpPr/>
          <p:nvPr/>
        </p:nvGrpSpPr>
        <p:grpSpPr>
          <a:xfrm>
            <a:off x="4228375" y="1761082"/>
            <a:ext cx="2095600" cy="2143529"/>
            <a:chOff x="4228375" y="1877884"/>
            <a:chExt cx="2095600" cy="2143529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4625" y="1877884"/>
              <a:ext cx="1943100" cy="157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16;p15">
              <a:extLst>
                <a:ext uri="{FF2B5EF4-FFF2-40B4-BE49-F238E27FC236}">
                  <a16:creationId xmlns:a16="http://schemas.microsoft.com/office/drawing/2014/main" id="{D9CF0D41-1AAB-0BF9-0015-D8AECD13F781}"/>
                </a:ext>
              </a:extLst>
            </p:cNvPr>
            <p:cNvSpPr txBox="1"/>
            <p:nvPr/>
          </p:nvSpPr>
          <p:spPr>
            <a:xfrm>
              <a:off x="4228375" y="3589413"/>
              <a:ext cx="2095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Traffic Patterns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9F8646-664C-9107-794C-31D8EA2B6ABF}"/>
              </a:ext>
            </a:extLst>
          </p:cNvPr>
          <p:cNvGrpSpPr/>
          <p:nvPr/>
        </p:nvGrpSpPr>
        <p:grpSpPr>
          <a:xfrm>
            <a:off x="6567245" y="1761082"/>
            <a:ext cx="2647506" cy="2200679"/>
            <a:chOff x="6567245" y="1820734"/>
            <a:chExt cx="2647506" cy="2200679"/>
          </a:xfrm>
        </p:grpSpPr>
        <p:pic>
          <p:nvPicPr>
            <p:cNvPr id="104" name="Google Shape;1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4048" y="1820734"/>
              <a:ext cx="1993900" cy="168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16;p15">
              <a:extLst>
                <a:ext uri="{FF2B5EF4-FFF2-40B4-BE49-F238E27FC236}">
                  <a16:creationId xmlns:a16="http://schemas.microsoft.com/office/drawing/2014/main" id="{3EBCC3E5-E38E-A5D6-D502-CB9ACD7B4DA5}"/>
                </a:ext>
              </a:extLst>
            </p:cNvPr>
            <p:cNvSpPr txBox="1"/>
            <p:nvPr/>
          </p:nvSpPr>
          <p:spPr>
            <a:xfrm>
              <a:off x="6567245" y="3589413"/>
              <a:ext cx="2647506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Analyzing Sensor Data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E379F0-6579-D598-E861-916D068C5F4D}"/>
              </a:ext>
            </a:extLst>
          </p:cNvPr>
          <p:cNvGrpSpPr/>
          <p:nvPr/>
        </p:nvGrpSpPr>
        <p:grpSpPr>
          <a:xfrm>
            <a:off x="9569684" y="1761082"/>
            <a:ext cx="2235200" cy="2162579"/>
            <a:chOff x="9569684" y="1858834"/>
            <a:chExt cx="2235200" cy="2162579"/>
          </a:xfrm>
        </p:grpSpPr>
        <p:pic>
          <p:nvPicPr>
            <p:cNvPr id="105" name="Google Shape;10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569684" y="1858834"/>
              <a:ext cx="2235200" cy="161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16;p15">
              <a:extLst>
                <a:ext uri="{FF2B5EF4-FFF2-40B4-BE49-F238E27FC236}">
                  <a16:creationId xmlns:a16="http://schemas.microsoft.com/office/drawing/2014/main" id="{41200955-D24D-3D38-7A84-D49D94D0CEE7}"/>
                </a:ext>
              </a:extLst>
            </p:cNvPr>
            <p:cNvSpPr txBox="1"/>
            <p:nvPr/>
          </p:nvSpPr>
          <p:spPr>
            <a:xfrm>
              <a:off x="9639484" y="3589413"/>
              <a:ext cx="2095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-Commerce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F3CA50-8FE9-9116-7173-A9451A2F2DE0}"/>
              </a:ext>
            </a:extLst>
          </p:cNvPr>
          <p:cNvGrpSpPr/>
          <p:nvPr/>
        </p:nvGrpSpPr>
        <p:grpSpPr>
          <a:xfrm>
            <a:off x="2636650" y="4210297"/>
            <a:ext cx="6918701" cy="2283093"/>
            <a:chOff x="3153706" y="4210297"/>
            <a:chExt cx="6918701" cy="22830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BB863E-C720-E721-0E9A-D09FFB42FAE3}"/>
                </a:ext>
              </a:extLst>
            </p:cNvPr>
            <p:cNvGrpSpPr/>
            <p:nvPr/>
          </p:nvGrpSpPr>
          <p:grpSpPr>
            <a:xfrm>
              <a:off x="7329207" y="4210297"/>
              <a:ext cx="2743200" cy="2283093"/>
              <a:chOff x="7329207" y="4210297"/>
              <a:chExt cx="2743200" cy="2283093"/>
            </a:xfrm>
          </p:grpSpPr>
          <p:pic>
            <p:nvPicPr>
              <p:cNvPr id="109" name="Google Shape;109;p1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329207" y="4210297"/>
                <a:ext cx="2743200" cy="187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16;p15">
                <a:extLst>
                  <a:ext uri="{FF2B5EF4-FFF2-40B4-BE49-F238E27FC236}">
                    <a16:creationId xmlns:a16="http://schemas.microsoft.com/office/drawing/2014/main" id="{923260EB-F63F-0A78-A5F3-DB01E7D1E2C5}"/>
                  </a:ext>
                </a:extLst>
              </p:cNvPr>
              <p:cNvSpPr txBox="1"/>
              <p:nvPr/>
            </p:nvSpPr>
            <p:spPr>
              <a:xfrm>
                <a:off x="7653007" y="6061390"/>
                <a:ext cx="20956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Brain Activity</a:t>
                </a:r>
                <a:endParaRPr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98753E-3971-553F-BBBF-84C662393D6B}"/>
                </a:ext>
              </a:extLst>
            </p:cNvPr>
            <p:cNvGrpSpPr/>
            <p:nvPr/>
          </p:nvGrpSpPr>
          <p:grpSpPr>
            <a:xfrm>
              <a:off x="3153706" y="4250056"/>
              <a:ext cx="2538265" cy="2243334"/>
              <a:chOff x="3153706" y="4248138"/>
              <a:chExt cx="2538265" cy="2243334"/>
            </a:xfrm>
          </p:grpSpPr>
          <p:sp>
            <p:nvSpPr>
              <p:cNvPr id="7" name="Google Shape;116;p15">
                <a:extLst>
                  <a:ext uri="{FF2B5EF4-FFF2-40B4-BE49-F238E27FC236}">
                    <a16:creationId xmlns:a16="http://schemas.microsoft.com/office/drawing/2014/main" id="{4F290DFA-2DA0-F6AD-85B2-6CEAE549DBB3}"/>
                  </a:ext>
                </a:extLst>
              </p:cNvPr>
              <p:cNvSpPr txBox="1"/>
              <p:nvPr/>
            </p:nvSpPr>
            <p:spPr>
              <a:xfrm>
                <a:off x="3375038" y="6059472"/>
                <a:ext cx="20956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Social Networks</a:t>
                </a:r>
                <a:endParaRPr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052" name="Picture 4" descr="9.1 Social Networks – Principles of Management">
                <a:extLst>
                  <a:ext uri="{FF2B5EF4-FFF2-40B4-BE49-F238E27FC236}">
                    <a16:creationId xmlns:a16="http://schemas.microsoft.com/office/drawing/2014/main" id="{BBECDD79-455F-B99F-791A-ACDCC09BD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3706" y="4248138"/>
                <a:ext cx="2538265" cy="168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0" dirty="0"/>
              <a:t>Behind</a:t>
            </a:r>
            <a:r>
              <a:rPr lang="en" dirty="0"/>
              <a:t> the Trend (Why?)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733011" y="1765313"/>
            <a:ext cx="77312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58798" indent="-457200">
              <a:buSzPts val="2400"/>
              <a:buFont typeface="Arial" panose="020B0604020202020204" pitchFamily="34" charset="0"/>
              <a:buChar char="•"/>
            </a:pP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Lot of data is being collected and warehoused 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04881" lvl="1" indent="-342900"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Amazon handles millions of visits/day</a:t>
            </a:r>
          </a:p>
          <a:p>
            <a:pPr marL="1104881" lvl="1" indent="-342900">
              <a:buSzPts val="1800"/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Google has Peta Bytes of web data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04881" lvl="1" indent="-342900">
              <a:buSzPts val="1800"/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Facebook has billions of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monthly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active users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2070" indent="-342900">
              <a:buFont typeface="Arial" panose="020B0604020202020204" pitchFamily="34" charset="0"/>
              <a:buChar char="•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798" indent="-457200">
              <a:buSzPts val="2400"/>
              <a:buFont typeface="Arial" panose="020B0604020202020204" pitchFamily="34" charset="0"/>
              <a:buChar char="•"/>
            </a:pP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Compu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tation</a:t>
            </a: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 ha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 become cheaper and more powerful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834" y="2494680"/>
            <a:ext cx="3549767" cy="225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Netflix | Brand Assets">
            <a:extLst>
              <a:ext uri="{FF2B5EF4-FFF2-40B4-BE49-F238E27FC236}">
                <a16:creationId xmlns:a16="http://schemas.microsoft.com/office/drawing/2014/main" id="{FF87F124-D16B-41BC-A2B4-4827E3FB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88" y="3307099"/>
            <a:ext cx="1361352" cy="5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508000" y="1493267"/>
            <a:ext cx="4100095" cy="4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What is NOT</a:t>
            </a:r>
            <a:endParaRPr sz="3200" b="1" dirty="0"/>
          </a:p>
          <a:p>
            <a:endParaRPr sz="3200" b="1" dirty="0"/>
          </a:p>
          <a:p>
            <a:pPr marL="609585" indent="-457189">
              <a:buSzPts val="1800"/>
              <a:buChar char="●"/>
            </a:pPr>
            <a:r>
              <a:rPr lang="en" dirty="0"/>
              <a:t>Look up phone number in phone directory</a:t>
            </a:r>
          </a:p>
          <a:p>
            <a:pPr marL="609585" indent="-457189">
              <a:buSzPts val="1800"/>
              <a:buChar char="●"/>
            </a:pPr>
            <a:endParaRPr dirty="0"/>
          </a:p>
          <a:p>
            <a:pPr marL="609585"/>
            <a:endParaRPr dirty="0"/>
          </a:p>
          <a:p>
            <a:pPr marL="609585" indent="-457189">
              <a:buSzPts val="1800"/>
              <a:buChar char="●"/>
            </a:pPr>
            <a:r>
              <a:rPr lang="en" dirty="0"/>
              <a:t>Query a Web search engine for information about “Amazon”</a:t>
            </a:r>
            <a:endParaRPr dirty="0"/>
          </a:p>
          <a:p>
            <a:endParaRPr sz="3200" dirty="0"/>
          </a:p>
        </p:txBody>
      </p:sp>
      <p:sp>
        <p:nvSpPr>
          <p:cNvPr id="137" name="Google Shape;137;p18"/>
          <p:cNvSpPr txBox="1"/>
          <p:nvPr/>
        </p:nvSpPr>
        <p:spPr>
          <a:xfrm>
            <a:off x="5558535" y="1493267"/>
            <a:ext cx="5727086" cy="5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What is</a:t>
            </a:r>
            <a:endParaRPr sz="3200" b="1" dirty="0"/>
          </a:p>
          <a:p>
            <a:pPr marL="609585" indent="-457189">
              <a:buSzPts val="1800"/>
              <a:buChar char="●"/>
            </a:pPr>
            <a:r>
              <a:rPr lang="en" dirty="0"/>
              <a:t>Certain names are more prevalent in certain US locations (O’Brien, O’Rourke, O’Reilly… in Boston area)</a:t>
            </a:r>
            <a:endParaRPr dirty="0"/>
          </a:p>
          <a:p>
            <a:pPr marL="609585"/>
            <a:endParaRPr dirty="0"/>
          </a:p>
          <a:p>
            <a:pPr marL="609585" indent="-457189">
              <a:buSzPts val="1800"/>
              <a:buChar char="●"/>
            </a:pPr>
            <a:r>
              <a:rPr lang="en" dirty="0"/>
              <a:t>Predict whether user want information on Amazon rainforest or </a:t>
            </a:r>
            <a:r>
              <a:rPr lang="en" dirty="0" err="1"/>
              <a:t>Amazon.com</a:t>
            </a:r>
            <a:r>
              <a:rPr lang="en" dirty="0"/>
              <a:t> when searching for “Amazon”</a:t>
            </a:r>
            <a:endParaRPr dirty="0"/>
          </a:p>
          <a:p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DE21D-75A5-68B8-00A8-3128AA302923}"/>
              </a:ext>
            </a:extLst>
          </p:cNvPr>
          <p:cNvSpPr txBox="1"/>
          <p:nvPr/>
        </p:nvSpPr>
        <p:spPr>
          <a:xfrm>
            <a:off x="4608095" y="655284"/>
            <a:ext cx="273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Mining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Origin of Data Mining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600" y="2126747"/>
            <a:ext cx="7924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09600" y="2126733"/>
            <a:ext cx="3243200" cy="4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Especially for data: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Large-scale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High dimensional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Complex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4880810" y="349057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Tasks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402</TotalTime>
  <Words>572</Words>
  <Application>Microsoft Macintosh PowerPoint</Application>
  <PresentationFormat>Widescreen</PresentationFormat>
  <Paragraphs>179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PowerPoint Presentation</vt:lpstr>
      <vt:lpstr>Instructor Introduction</vt:lpstr>
      <vt:lpstr>TA Introduction</vt:lpstr>
      <vt:lpstr>PowerPoint Presentation</vt:lpstr>
      <vt:lpstr>Data Mining is Everywhere</vt:lpstr>
      <vt:lpstr>Behind the Trend (Why?)</vt:lpstr>
      <vt:lpstr>PowerPoint Presentation</vt:lpstr>
      <vt:lpstr>Origin of Data Mining</vt:lpstr>
      <vt:lpstr>Tasks</vt:lpstr>
      <vt:lpstr>Predictive Modeling (supervised learning)</vt:lpstr>
      <vt:lpstr>Predictive Modeling</vt:lpstr>
      <vt:lpstr>Predictive Modeling: Classification</vt:lpstr>
      <vt:lpstr>Predictive Modeling: Classification</vt:lpstr>
      <vt:lpstr>Predictive Modeling: Regression</vt:lpstr>
      <vt:lpstr>Predictive Modeling: Regression</vt:lpstr>
      <vt:lpstr>PowerPoint Presentation</vt:lpstr>
      <vt:lpstr>Clustering (unsupervised learning)</vt:lpstr>
      <vt:lpstr>Clustering (unsupervised learning)</vt:lpstr>
      <vt:lpstr>Clustering (objectives)</vt:lpstr>
      <vt:lpstr>Clustering (applications)</vt:lpstr>
      <vt:lpstr>Clustering (applications)</vt:lpstr>
      <vt:lpstr>Tasks</vt:lpstr>
      <vt:lpstr>Association Rule Learning</vt:lpstr>
      <vt:lpstr>Tasks</vt:lpstr>
      <vt:lpstr>Anomaly Detection</vt:lpstr>
      <vt:lpstr>Preparation for HomeWorks and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85</cp:revision>
  <cp:lastPrinted>2018-04-25T02:50:23Z</cp:lastPrinted>
  <dcterms:created xsi:type="dcterms:W3CDTF">2021-08-24T04:52:52Z</dcterms:created>
  <dcterms:modified xsi:type="dcterms:W3CDTF">2022-08-25T04:55:10Z</dcterms:modified>
</cp:coreProperties>
</file>